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21" autoAdjust="0"/>
  </p:normalViewPr>
  <p:slideViewPr>
    <p:cSldViewPr>
      <p:cViewPr varScale="1">
        <p:scale>
          <a:sx n="93" d="100"/>
          <a:sy n="93" d="100"/>
        </p:scale>
        <p:origin x="-3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1E06B-C13B-4B3F-8B74-B31687F67E5E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F44B3-5B6A-44D8-A0A6-CD8CA323A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58038-3373-4C9F-9602-7862A100DC81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C95A2-AB38-4423-BDF3-226F445A9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D2A48-7FDB-45DC-82BF-4D874A2BC640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3880C-F958-4CB7-AC52-D84178A46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37EBF-8A7A-4178-A80F-C3E85AFC0A80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68CDE-56CE-4E0F-B4AA-3E6D31319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84149-8BBF-418F-8E0A-A9280ED6FEBF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B5D6-1932-4A89-B9F2-F2318D20E5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4518D-31E8-4B32-A05C-332830F0DC36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29F45-8F1D-42D3-A995-4A9730164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EE3AA-E02C-4CF2-8E08-76F32EE61DC8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4FFA2-1697-4E8C-A0E7-8FCD27095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44158-0010-4545-80B9-099270FEFB14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A2B3E-CE29-45BF-90B8-C59E81124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AA051-E374-4D7D-AA0D-8DAACDAB5DCB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9C64F-317E-45F1-A195-F02AFB989F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A764C-83F3-4237-8461-CB440595402C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93554-562E-4714-8725-4FCE9B534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95475-06E2-4BDC-92CF-B3E06C780ACE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C4FC3-6349-4CC2-B0C5-2064D6AE6E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275AF-C38C-4A68-92EB-B77D2601ED4D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26E77-4A2C-48FA-B801-2557E6E9D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1E0B9B-F695-4423-B99C-02E32E30AB54}" type="datetimeFigureOut">
              <a:rPr lang="en-US"/>
              <a:pPr>
                <a:defRPr/>
              </a:pPr>
              <a:t>2/17/2009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0C3A4B-14C4-4D61-B466-970A1D01C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5" r:id="rId3"/>
    <p:sldLayoutId id="2147483741" r:id="rId4"/>
    <p:sldLayoutId id="2147483740" r:id="rId5"/>
    <p:sldLayoutId id="2147483739" r:id="rId6"/>
    <p:sldLayoutId id="2147483738" r:id="rId7"/>
    <p:sldLayoutId id="2147483737" r:id="rId8"/>
    <p:sldLayoutId id="2147483736" r:id="rId9"/>
    <p:sldLayoutId id="2147483735" r:id="rId10"/>
    <p:sldLayoutId id="2147483734" r:id="rId11"/>
    <p:sldLayoutId id="214748374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38400"/>
            <a:ext cx="8270630" cy="1828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smtClean="0">
                <a:latin typeface="Bodoni MT Black" pitchFamily="18" charset="0"/>
              </a:rPr>
              <a:t>THE</a:t>
            </a:r>
            <a:br>
              <a:rPr lang="en-US" sz="5400" dirty="0" smtClean="0">
                <a:latin typeface="Bodoni MT Black" pitchFamily="18" charset="0"/>
              </a:rPr>
            </a:br>
            <a:r>
              <a:rPr lang="en-US" sz="5400" dirty="0" smtClean="0">
                <a:latin typeface="Bodoni MT Black" pitchFamily="18" charset="0"/>
              </a:rPr>
              <a:t>PROTESTANT REFORMATION</a:t>
            </a:r>
            <a:endParaRPr lang="en-US" sz="5400" dirty="0">
              <a:latin typeface="Bodoni MT Black" pitchFamily="18" charset="0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447800" y="4495800"/>
            <a:ext cx="6400800" cy="17526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chemeClr val="accent1"/>
                </a:solidFill>
                <a:effectLst/>
                <a:latin typeface="Book Antiqua" pitchFamily="18" charset="0"/>
              </a:rPr>
              <a:t>THE</a:t>
            </a:r>
            <a:r>
              <a:rPr lang="en-US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</a:rPr>
              <a:t> </a:t>
            </a:r>
            <a:r>
              <a:rPr lang="en-US" smtClean="0">
                <a:ln>
                  <a:noFill/>
                </a:ln>
                <a:solidFill>
                  <a:schemeClr val="accent1"/>
                </a:solidFill>
                <a:effectLst/>
                <a:latin typeface="Book Antiqua" pitchFamily="18" charset="0"/>
              </a:rPr>
              <a:t>CAUSE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smtClean="0"/>
              <a:t>Doubts concerning the Catholic faith came about in the Renaissance, or the time of the “rebirth” of knowledge.</a:t>
            </a:r>
          </a:p>
          <a:p>
            <a:r>
              <a:rPr lang="en-US" sz="2400" smtClean="0"/>
              <a:t>This was due largely to the printing press, which allowed more access to the Bible.  As a result, many began to question Catholic doctrine.</a:t>
            </a:r>
          </a:p>
        </p:txBody>
      </p:sp>
      <p:pic>
        <p:nvPicPr>
          <p:cNvPr id="23557" name="Picture 5" descr="geneva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95800" y="1447800"/>
            <a:ext cx="3962400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Baskerville Old Face" pitchFamily="18" charset="0"/>
              </a:rPr>
              <a:t>THE BEGINNING</a:t>
            </a:r>
            <a:br>
              <a:rPr lang="en-US" dirty="0" smtClean="0">
                <a:latin typeface="Baskerville Old Face" pitchFamily="18" charset="0"/>
              </a:rPr>
            </a:br>
            <a:endParaRPr lang="en-US" dirty="0">
              <a:latin typeface="Baskerville Old Face" pitchFamily="18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The Protestant Reformation begins with a German Augustinian monk by the name of Martin Luther.</a:t>
            </a:r>
          </a:p>
          <a:p>
            <a:r>
              <a:rPr lang="en-US" sz="2400" smtClean="0"/>
              <a:t>Upset with multiple practices and doctrines of the Catholic Church, Martin Luther posted the 95 Theses on a church door in Wittenburg.</a:t>
            </a:r>
          </a:p>
          <a:p>
            <a:r>
              <a:rPr lang="en-US" sz="2400" smtClean="0"/>
              <a:t>This was a common practice of the day that served as an invitation to debate.</a:t>
            </a:r>
          </a:p>
        </p:txBody>
      </p:sp>
      <p:pic>
        <p:nvPicPr>
          <p:cNvPr id="14340" name="Picture 4" descr="95thes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114800"/>
            <a:ext cx="34290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FROM REFORM TO REVOLT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Reformation initially began as an attempt to change the Catholic Church from within by eliminating certain practices and doctrines of the Church.</a:t>
            </a:r>
          </a:p>
          <a:p>
            <a:r>
              <a:rPr lang="en-US" smtClean="0"/>
              <a:t>As hope for such internal change began to fide, the reformers, called “protestants”, began to break from the Church.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chemeClr val="accent1"/>
                </a:solidFill>
                <a:effectLst/>
                <a:latin typeface="Book Antiqua" pitchFamily="18" charset="0"/>
              </a:rPr>
              <a:t>DIVIDING</a:t>
            </a:r>
            <a:r>
              <a:rPr lang="en-US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ok Antiqua" pitchFamily="18" charset="0"/>
              </a:rPr>
              <a:t> </a:t>
            </a:r>
            <a:r>
              <a:rPr lang="en-US" smtClean="0">
                <a:ln>
                  <a:noFill/>
                </a:ln>
                <a:solidFill>
                  <a:schemeClr val="accent1"/>
                </a:solidFill>
                <a:effectLst/>
                <a:latin typeface="Book Antiqua" pitchFamily="18" charset="0"/>
              </a:rPr>
              <a:t>DOCTRINES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smtClean="0"/>
              <a:t>Among the many reasons for the Reformation were some of these key Catholic doctrines:</a:t>
            </a:r>
          </a:p>
          <a:p>
            <a:r>
              <a:rPr lang="en-US" sz="2400" smtClean="0"/>
              <a:t>--Authority of Pope: Reformers challenged the concept of Divine revelation from the Pope, saying that the Bible was the sole authority for any and all doctrine.</a:t>
            </a:r>
          </a:p>
          <a:p>
            <a:r>
              <a:rPr lang="en-US" sz="2400" smtClean="0"/>
              <a:t>--Selling of indulgences:  The payment of money to the Catholic Church for forgiveness of sins was opposed by the Protestants.</a:t>
            </a:r>
          </a:p>
          <a:p>
            <a:r>
              <a:rPr lang="en-US" sz="2400" smtClean="0"/>
              <a:t>--Transubstantiation:  Belief that communion was literally Christ’s body and blood.  This was opposed by many reformers.</a:t>
            </a:r>
          </a:p>
          <a:p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2377721616_5d5ea6e1d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33400"/>
            <a:ext cx="75438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chemeClr val="accent1"/>
                </a:solidFill>
                <a:effectLst/>
              </a:rPr>
              <a:t>RESULTS OF REFORM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As a result of the Reformation, complete trust in the Catholic teachings was broken.  Despite excommunication and persecution, many begin to take a look at the Scriptures for themselves.</a:t>
            </a:r>
          </a:p>
        </p:txBody>
      </p:sp>
      <p:pic>
        <p:nvPicPr>
          <p:cNvPr id="25606" name="Picture 6" descr="3225716570_b2734d75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581400"/>
            <a:ext cx="49022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n>
                  <a:noFill/>
                </a:ln>
                <a:solidFill>
                  <a:srgbClr val="FF9966"/>
                </a:solidFill>
                <a:effectLst/>
              </a:rPr>
              <a:t>Works Cited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smtClean="0"/>
              <a:t>"Protestant Reformation." </a:t>
            </a:r>
            <a:r>
              <a:rPr lang="en-US" sz="1400" u="sng" smtClean="0"/>
              <a:t>Theopedia</a:t>
            </a:r>
            <a:r>
              <a:rPr lang="en-US" sz="1400" smtClean="0"/>
              <a:t>. 12 Mar 2009. MediaWiki. 17 Feb 2009 &lt;http://www.theopedia.com/Reformation&gt;. </a:t>
            </a:r>
          </a:p>
          <a:p>
            <a:r>
              <a:rPr lang="en-US" sz="1400" smtClean="0"/>
              <a:t>"The Reformation." </a:t>
            </a:r>
            <a:r>
              <a:rPr lang="en-US" sz="1400" u="sng" smtClean="0"/>
              <a:t>New Advent</a:t>
            </a:r>
            <a:r>
              <a:rPr lang="en-US" sz="1400" smtClean="0"/>
              <a:t>. 2009. New Advent. 17 Feb 2009 &lt;http://www.newadvent.org/cathen/12700b.htm&gt;. </a:t>
            </a:r>
          </a:p>
          <a:p>
            <a:r>
              <a:rPr lang="en-US" sz="1400" smtClean="0"/>
              <a:t>"The Reformation." </a:t>
            </a:r>
            <a:r>
              <a:rPr lang="en-US" sz="1400" u="sng" smtClean="0"/>
              <a:t>Poulet Gauche</a:t>
            </a:r>
            <a:r>
              <a:rPr lang="en-US" sz="1400" smtClean="0"/>
              <a:t>. Poulet Gauche. 17 Feb 2009 &lt;http://www.lepg.org/religion.htm&gt;. </a:t>
            </a:r>
          </a:p>
          <a:p>
            <a:r>
              <a:rPr lang="en-US" sz="1400" smtClean="0"/>
              <a:t>Pictures:</a:t>
            </a:r>
          </a:p>
          <a:p>
            <a:r>
              <a:rPr lang="en-US" sz="1400" smtClean="0"/>
              <a:t>SpringfieldLibrar.y.com  </a:t>
            </a:r>
            <a:r>
              <a:rPr lang="en-US" sz="1400" u="sng" smtClean="0"/>
              <a:t>Springfieldlibrary</a:t>
            </a:r>
            <a:r>
              <a:rPr lang="en-US" sz="1400" smtClean="0"/>
              <a:t>.  17 Feb 2009  www.springfieldlibrary.com</a:t>
            </a:r>
          </a:p>
          <a:p>
            <a:r>
              <a:rPr lang="en-US" sz="1400" b="1" smtClean="0"/>
              <a:t>"DISPUTATION ON THE POWER AND EFFICACY OF INDULGENCES COMMONLY KNOWN AS THE 95 THESES BY DR. MARTIN LUTHER ." </a:t>
            </a:r>
            <a:r>
              <a:rPr lang="en-US" sz="1400" b="1" u="sng" smtClean="0"/>
              <a:t>Orange Pages</a:t>
            </a:r>
            <a:r>
              <a:rPr lang="en-US" sz="1400" b="1" smtClean="0"/>
              <a:t>. Orange Pages. 17 Feb 2009 &lt;http://www.dwilliamso.pwp.blueyonder.co.uk/theses.htm&gt;</a:t>
            </a:r>
            <a:r>
              <a:rPr lang="en-US" sz="1400" smtClean="0"/>
              <a:t> </a:t>
            </a:r>
            <a:endParaRPr lang="en-US" sz="1400" b="1" smtClean="0"/>
          </a:p>
          <a:p>
            <a:pPr>
              <a:buFont typeface="Wingdings 2" pitchFamily="18" charset="2"/>
              <a:buNone/>
            </a:pPr>
            <a:r>
              <a:rPr lang="en-US" sz="1400" b="1" smtClean="0"/>
              <a:t>     St., Franz. "(168) St. Peter's Basilica, Rome." </a:t>
            </a:r>
            <a:r>
              <a:rPr lang="en-US" sz="1400" b="1" u="sng" smtClean="0"/>
              <a:t>flickr</a:t>
            </a:r>
            <a:r>
              <a:rPr lang="en-US" sz="1400" b="1" smtClean="0"/>
              <a:t>. 31 Mar 2008. Yahoo!. 17 Feb 2009 &lt;http://www.flickr.com/photos/fstifter/2377721616/&gt;.</a:t>
            </a:r>
            <a:r>
              <a:rPr lang="en-US" sz="1400" smtClean="0"/>
              <a:t> </a:t>
            </a:r>
            <a:endParaRPr lang="en-US" sz="1400" b="1" smtClean="0"/>
          </a:p>
          <a:p>
            <a:r>
              <a:rPr lang="en-US" sz="1600" b="1" smtClean="0"/>
              <a:t>Brownie, Bear. "Oxford Reformation Martyrs." </a:t>
            </a:r>
            <a:r>
              <a:rPr lang="en-US" sz="1600" b="1" u="sng" smtClean="0"/>
              <a:t>flickr</a:t>
            </a:r>
            <a:r>
              <a:rPr lang="en-US" sz="1600" b="1" smtClean="0"/>
              <a:t>. 25 Jan 2009. Yahoo!. 17 Feb 2009 &lt; http://www.flickr.com/photos/browniebear/3225716570/&gt;</a:t>
            </a:r>
            <a:r>
              <a:rPr lang="en-US" sz="1600" smtClean="0"/>
              <a:t> </a:t>
            </a:r>
            <a:endParaRPr lang="en-US" sz="1600" b="1" smtClean="0"/>
          </a:p>
          <a:p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309</TotalTime>
  <Words>351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Book Antiqua</vt:lpstr>
      <vt:lpstr>Arial</vt:lpstr>
      <vt:lpstr>Lucida Sans</vt:lpstr>
      <vt:lpstr>Wingdings 2</vt:lpstr>
      <vt:lpstr>Wingdings</vt:lpstr>
      <vt:lpstr>Wingdings 3</vt:lpstr>
      <vt:lpstr>Calibri</vt:lpstr>
      <vt:lpstr>Apex</vt:lpstr>
      <vt:lpstr>Apex</vt:lpstr>
      <vt:lpstr>Slide 1</vt:lpstr>
      <vt:lpstr>THE CAUSE</vt:lpstr>
      <vt:lpstr>Slide 3</vt:lpstr>
      <vt:lpstr>Slide 4</vt:lpstr>
      <vt:lpstr>DIVIDING DOCTRINES</vt:lpstr>
      <vt:lpstr>Slide 6</vt:lpstr>
      <vt:lpstr>RESULTS OF REFORM</vt:lpstr>
      <vt:lpstr>Works Cited</vt:lpstr>
    </vt:vector>
  </TitlesOfParts>
  <Company>Lipscomb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PROTESTANT REFORMATION</dc:title>
  <dc:creator> </dc:creator>
  <cp:lastModifiedBy>Family</cp:lastModifiedBy>
  <cp:revision>4</cp:revision>
  <dcterms:created xsi:type="dcterms:W3CDTF">2009-02-11T16:23:27Z</dcterms:created>
  <dcterms:modified xsi:type="dcterms:W3CDTF">2009-02-18T04:09:53Z</dcterms:modified>
</cp:coreProperties>
</file>